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84">
          <p15:clr>
            <a:srgbClr val="A4A3A4"/>
          </p15:clr>
        </p15:guide>
        <p15:guide id="2" pos="38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660"/>
  </p:normalViewPr>
  <p:slideViewPr>
    <p:cSldViewPr snapToObjects="1">
      <p:cViewPr varScale="1">
        <p:scale>
          <a:sx n="34" d="100"/>
          <a:sy n="34" d="100"/>
        </p:scale>
        <p:origin x="3976" y="296"/>
      </p:cViewPr>
      <p:guideLst>
        <p:guide orient="horz" pos="3984"/>
        <p:guide pos="388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5BE4C-DE2E-524E-B244-9274EEA7A61C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CEE8B-1651-2448-BFDE-C24B42067F9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45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CEE8B-1651-2448-BFDE-C24B42067F97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13634723"/>
            <a:ext cx="27980640" cy="94081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24871680"/>
            <a:ext cx="23042880" cy="112166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4557180" y="8432802"/>
            <a:ext cx="35553014" cy="17976088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98136" y="8432802"/>
            <a:ext cx="106110407" cy="17976088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6" y="28204163"/>
            <a:ext cx="27980640" cy="871728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6" y="18602970"/>
            <a:ext cx="27980640" cy="9601197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98132" y="49154083"/>
            <a:ext cx="70831710" cy="13903960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278482" y="49154083"/>
            <a:ext cx="70831710" cy="13903960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1757683"/>
            <a:ext cx="29626560" cy="7315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4" y="9824726"/>
            <a:ext cx="14544677" cy="4094477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4" y="13919203"/>
            <a:ext cx="14544677" cy="2528824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9824726"/>
            <a:ext cx="14550390" cy="4094477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13919203"/>
            <a:ext cx="14550390" cy="2528824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6" y="1747520"/>
            <a:ext cx="10829927" cy="743712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1747527"/>
            <a:ext cx="18402300" cy="37459923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6" y="9184647"/>
            <a:ext cx="10829927" cy="30022803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30723843"/>
            <a:ext cx="19751040" cy="3627123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3921760"/>
            <a:ext cx="19751040" cy="2633472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34350966"/>
            <a:ext cx="19751040" cy="5151117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1757683"/>
            <a:ext cx="29626560" cy="73152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10241287"/>
            <a:ext cx="29626560" cy="28966163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40680643"/>
            <a:ext cx="7680960" cy="23368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0FA51-1785-FA41-96ED-D701FDE160E6}" type="datetimeFigureOut">
              <a:rPr lang="en-US" smtClean="0"/>
              <a:pPr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40680643"/>
            <a:ext cx="10424160" cy="23368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40680643"/>
            <a:ext cx="7680960" cy="23368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ounded Rectangle 230"/>
          <p:cNvSpPr/>
          <p:nvPr/>
        </p:nvSpPr>
        <p:spPr>
          <a:xfrm>
            <a:off x="685800" y="31872086"/>
            <a:ext cx="15240000" cy="10571314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ounded Rectangle 220"/>
          <p:cNvSpPr/>
          <p:nvPr/>
        </p:nvSpPr>
        <p:spPr>
          <a:xfrm>
            <a:off x="16473971" y="6324599"/>
            <a:ext cx="15825500" cy="13010900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ounded Rectangle 219"/>
          <p:cNvSpPr/>
          <p:nvPr/>
        </p:nvSpPr>
        <p:spPr>
          <a:xfrm>
            <a:off x="685800" y="6324599"/>
            <a:ext cx="15240000" cy="13010897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7"/>
          <p:cNvSpPr>
            <a:spLocks noChangeArrowheads="1"/>
          </p:cNvSpPr>
          <p:nvPr/>
        </p:nvSpPr>
        <p:spPr bwMode="auto">
          <a:xfrm>
            <a:off x="11737181" y="21500420"/>
            <a:ext cx="24688800" cy="141577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3" name="Rectangle 2"/>
          <p:cNvSpPr txBox="1">
            <a:spLocks noChangeArrowheads="1"/>
          </p:cNvSpPr>
          <p:nvPr/>
        </p:nvSpPr>
        <p:spPr bwMode="auto">
          <a:xfrm>
            <a:off x="1016000" y="32435800"/>
            <a:ext cx="14554200" cy="11250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sz="6000" dirty="0" smtClean="0">
                <a:solidFill>
                  <a:srgbClr val="7F7F7F"/>
                </a:solidFill>
              </a:rPr>
              <a:t>  </a:t>
            </a:r>
            <a:r>
              <a:rPr lang="en-US" sz="6000" i="1" dirty="0" smtClean="0">
                <a:solidFill>
                  <a:srgbClr val="7F7F7F"/>
                </a:solidFill>
              </a:rPr>
              <a:t>Swift</a:t>
            </a:r>
            <a:r>
              <a:rPr lang="en-US" sz="6000" dirty="0" smtClean="0">
                <a:solidFill>
                  <a:srgbClr val="7F7F7F"/>
                </a:solidFill>
              </a:rPr>
              <a:t> is a fully parallel scripting  language</a:t>
            </a:r>
          </a:p>
          <a:p>
            <a:pPr marL="793750" lvl="2" indent="-44450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/>
              <a:t>	Composes apps that pass files or objects</a:t>
            </a:r>
          </a:p>
          <a:p>
            <a:pPr marL="793750" lvl="2" indent="-444500">
              <a:lnSpc>
                <a:spcPct val="90000"/>
              </a:lnSpc>
              <a:spcBef>
                <a:spcPts val="1800"/>
              </a:spcBef>
            </a:pPr>
            <a:r>
              <a:rPr lang="en-US" sz="6000" dirty="0" smtClean="0">
                <a:solidFill>
                  <a:srgbClr val="7F7F7F"/>
                </a:solidFill>
              </a:rPr>
              <a:t>Easy to write: a “little”, high-level language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>
                <a:solidFill>
                  <a:srgbClr val="000000"/>
                </a:solidFill>
              </a:rPr>
              <a:t>   Short Swift scripts can do large-scale work</a:t>
            </a:r>
          </a:p>
          <a:p>
            <a:pPr marL="508000" lvl="1" indent="-158750">
              <a:lnSpc>
                <a:spcPct val="90000"/>
              </a:lnSpc>
              <a:spcBef>
                <a:spcPts val="1800"/>
              </a:spcBef>
            </a:pPr>
            <a:r>
              <a:rPr lang="en-US" sz="6000" dirty="0" smtClean="0">
                <a:solidFill>
                  <a:srgbClr val="7F7F7F"/>
                </a:solidFill>
              </a:rPr>
              <a:t>Easy to run: on clusters, clouds and grids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>
                <a:solidFill>
                  <a:srgbClr val="000000"/>
                </a:solidFill>
              </a:rPr>
              <a:t>   Sends work to XSEDE, Amazon, OSG, Cray</a:t>
            </a:r>
          </a:p>
          <a:p>
            <a:pPr marL="508000" lvl="1" indent="-158750">
              <a:lnSpc>
                <a:spcPct val="90000"/>
              </a:lnSpc>
              <a:spcBef>
                <a:spcPts val="1800"/>
              </a:spcBef>
            </a:pPr>
            <a:r>
              <a:rPr lang="en-US" sz="6000" dirty="0" smtClean="0">
                <a:solidFill>
                  <a:srgbClr val="7F7F7F"/>
                </a:solidFill>
              </a:rPr>
              <a:t>Fast and highly parallel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/>
              <a:t>  Runs millions of tasks on thousands of cores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r>
              <a:rPr lang="en-US" sz="6000" i="1" dirty="0" smtClean="0"/>
              <a:t>  hundreds to millions of tasks per second</a:t>
            </a: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>
              <a:solidFill>
                <a:srgbClr val="000000"/>
              </a:solidFill>
            </a:endParaRPr>
          </a:p>
          <a:p>
            <a:pPr marL="508000" lvl="1" indent="-158750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/>
          </a:p>
          <a:p>
            <a:pPr marL="508000" lvl="2" indent="-508000">
              <a:lnSpc>
                <a:spcPct val="90000"/>
              </a:lnSpc>
              <a:spcBef>
                <a:spcPct val="20000"/>
              </a:spcBef>
            </a:pPr>
            <a:endParaRPr lang="en-US" sz="6000" dirty="0" smtClean="0">
              <a:solidFill>
                <a:srgbClr val="FF0000"/>
              </a:solidFill>
            </a:endParaRP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>
              <a:solidFill>
                <a:srgbClr val="FF0000"/>
              </a:solidFill>
            </a:endParaRPr>
          </a:p>
          <a:p>
            <a:pPr marL="508000" lvl="2" indent="-158750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>
              <a:solidFill>
                <a:srgbClr val="FF0000"/>
              </a:solidFill>
            </a:endParaRPr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</a:pPr>
            <a:endParaRPr lang="en-US" sz="6000" i="1" dirty="0" smtClean="0">
              <a:solidFill>
                <a:srgbClr val="FF0000"/>
              </a:solidFill>
            </a:endParaRPr>
          </a:p>
        </p:txBody>
      </p:sp>
      <p:sp>
        <p:nvSpPr>
          <p:cNvPr id="363" name="TextBox 362"/>
          <p:cNvSpPr txBox="1"/>
          <p:nvPr/>
        </p:nvSpPr>
        <p:spPr>
          <a:xfrm>
            <a:off x="914400" y="42784693"/>
            <a:ext cx="31394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This research has been supported in part by NSF grants ACI-</a:t>
            </a:r>
            <a:r>
              <a:rPr lang="is-IS" sz="2800" dirty="0" smtClean="0"/>
              <a:t>1550588,</a:t>
            </a:r>
            <a:r>
              <a:rPr lang="en-GB" sz="2800" dirty="0" smtClean="0"/>
              <a:t> OCI-1148443, OCI-1007115 &amp; PHY-1219444</a:t>
            </a:r>
            <a:r>
              <a:rPr lang="en-GB" sz="2800" dirty="0"/>
              <a:t> </a:t>
            </a:r>
            <a:r>
              <a:rPr lang="en-GB" sz="2800" dirty="0" smtClean="0"/>
              <a:t>and the DOE ASCR X-Stack Program.</a:t>
            </a:r>
            <a:endParaRPr lang="en-US" sz="4000" dirty="0" smtClean="0">
              <a:solidFill>
                <a:srgbClr val="000000"/>
              </a:solidFill>
            </a:endParaRPr>
          </a:p>
          <a:p>
            <a:endParaRPr lang="en-GB" sz="2800" dirty="0"/>
          </a:p>
        </p:txBody>
      </p:sp>
      <p:sp>
        <p:nvSpPr>
          <p:cNvPr id="352" name="Rectangle 2"/>
          <p:cNvSpPr txBox="1">
            <a:spLocks noChangeArrowheads="1"/>
          </p:cNvSpPr>
          <p:nvPr/>
        </p:nvSpPr>
        <p:spPr bwMode="auto">
          <a:xfrm>
            <a:off x="1306768" y="6620565"/>
            <a:ext cx="14136526" cy="480943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5400" kern="0" dirty="0" smtClean="0">
                <a:solidFill>
                  <a:schemeClr val="bg1">
                    <a:lumMod val="50000"/>
                  </a:schemeClr>
                </a:solidFill>
              </a:rPr>
              <a:t>Problem</a:t>
            </a:r>
            <a:r>
              <a:rPr lang="en-US" sz="5400" b="1" kern="0" dirty="0" smtClean="0">
                <a:solidFill>
                  <a:schemeClr val="bg1">
                    <a:lumMod val="50000"/>
                  </a:schemeClr>
                </a:solidFill>
              </a:rPr>
              <a:t>:    </a:t>
            </a:r>
            <a:r>
              <a:rPr lang="en-US" sz="5400" i="1" kern="0" dirty="0" smtClean="0">
                <a:solidFill>
                  <a:srgbClr val="000000"/>
                </a:solidFill>
              </a:rPr>
              <a:t>How to compose large parallel workflows from ordinary application programs,</a:t>
            </a:r>
            <a:br>
              <a:rPr lang="en-US" sz="5400" i="1" kern="0" dirty="0" smtClean="0">
                <a:solidFill>
                  <a:srgbClr val="000000"/>
                </a:solidFill>
              </a:rPr>
            </a:br>
            <a:r>
              <a:rPr lang="en-US" sz="5400" i="1" kern="0" dirty="0" smtClean="0">
                <a:solidFill>
                  <a:srgbClr val="000000"/>
                </a:solidFill>
              </a:rPr>
              <a:t>to run fast and easily on diverse parallel resource?</a:t>
            </a:r>
          </a:p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endParaRPr lang="en-US" sz="2400" i="1" kern="0" dirty="0">
              <a:solidFill>
                <a:srgbClr val="000000"/>
              </a:solidFill>
            </a:endParaRPr>
          </a:p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5400" kern="0" dirty="0" smtClean="0">
                <a:solidFill>
                  <a:srgbClr val="7F7F7F"/>
                </a:solidFill>
              </a:rPr>
              <a:t>Example:</a:t>
            </a:r>
            <a:r>
              <a:rPr lang="en-US" sz="5400" i="1" kern="0" dirty="0" smtClean="0">
                <a:solidFill>
                  <a:srgbClr val="000000"/>
                </a:solidFill>
              </a:rPr>
              <a:t>   An image processing pipeline for land-use data from the MODIS satellite instrument…  </a:t>
            </a:r>
          </a:p>
        </p:txBody>
      </p:sp>
      <p:sp>
        <p:nvSpPr>
          <p:cNvPr id="196" name="Rectangle 2"/>
          <p:cNvSpPr txBox="1">
            <a:spLocks noChangeArrowheads="1"/>
          </p:cNvSpPr>
          <p:nvPr/>
        </p:nvSpPr>
        <p:spPr bwMode="auto">
          <a:xfrm>
            <a:off x="17235667" y="6620565"/>
            <a:ext cx="14539733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5400" dirty="0" smtClean="0">
                <a:solidFill>
                  <a:srgbClr val="7F7F7F"/>
                </a:solidFill>
              </a:rPr>
              <a:t>Solution:</a:t>
            </a:r>
            <a:r>
              <a:rPr lang="en-US" sz="5400" dirty="0" smtClean="0">
                <a:solidFill>
                  <a:srgbClr val="FF0000"/>
                </a:solidFill>
              </a:rPr>
              <a:t> </a:t>
            </a:r>
            <a:r>
              <a:rPr lang="en-US" sz="5400" i="1" dirty="0" smtClean="0"/>
              <a:t>a compact, portable, parallel Swift script:</a:t>
            </a:r>
            <a:endParaRPr lang="en-US" sz="4400" i="1" dirty="0" smtClean="0"/>
          </a:p>
        </p:txBody>
      </p:sp>
      <p:sp>
        <p:nvSpPr>
          <p:cNvPr id="222" name="Rounded Rectangle 221"/>
          <p:cNvSpPr/>
          <p:nvPr/>
        </p:nvSpPr>
        <p:spPr>
          <a:xfrm>
            <a:off x="685800" y="20040599"/>
            <a:ext cx="15240000" cy="11221888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227" name="Rectangle 2"/>
          <p:cNvSpPr txBox="1">
            <a:spLocks noChangeArrowheads="1"/>
          </p:cNvSpPr>
          <p:nvPr/>
        </p:nvSpPr>
        <p:spPr bwMode="auto">
          <a:xfrm>
            <a:off x="1066800" y="20289687"/>
            <a:ext cx="14376494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6000" dirty="0" smtClean="0">
                <a:solidFill>
                  <a:srgbClr val="7F7F7F"/>
                </a:solidFill>
              </a:rPr>
              <a:t>Run </a:t>
            </a:r>
            <a:r>
              <a:rPr lang="en-US" sz="6000" i="1" dirty="0" smtClean="0">
                <a:solidFill>
                  <a:srgbClr val="7F7F7F"/>
                </a:solidFill>
              </a:rPr>
              <a:t>Swift</a:t>
            </a:r>
            <a:r>
              <a:rPr lang="en-US" sz="6000" dirty="0" smtClean="0">
                <a:solidFill>
                  <a:srgbClr val="7F7F7F"/>
                </a:solidFill>
              </a:rPr>
              <a:t> </a:t>
            </a:r>
            <a:r>
              <a:rPr lang="en-US" sz="6000" i="1" dirty="0" smtClean="0"/>
              <a:t>across diverse parallel platforms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1858864" y="1600200"/>
            <a:ext cx="9753601" cy="1107996"/>
          </a:xfrm>
          <a:prstGeom prst="rect">
            <a:avLst/>
          </a:prstGeom>
          <a:noFill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7472" indent="-342900" algn="ctr">
              <a:lnSpc>
                <a:spcPct val="90000"/>
              </a:lnSpc>
            </a:pPr>
            <a:r>
              <a:rPr lang="en-US" sz="6000" dirty="0" smtClean="0">
                <a:solidFill>
                  <a:schemeClr val="bg1">
                    <a:lumMod val="50000"/>
                  </a:schemeClr>
                </a:solidFill>
              </a:rPr>
              <a:t>http://swift-</a:t>
            </a:r>
            <a:r>
              <a:rPr lang="en-US" sz="7200" dirty="0" err="1" smtClean="0">
                <a:solidFill>
                  <a:schemeClr val="bg1">
                    <a:lumMod val="50000"/>
                  </a:schemeClr>
                </a:solidFill>
              </a:rPr>
              <a:t>lang.org</a:t>
            </a:r>
            <a:r>
              <a:rPr lang="en-US" sz="6000" dirty="0" smtClean="0">
                <a:solidFill>
                  <a:schemeClr val="bg1">
                    <a:lumMod val="50000"/>
                  </a:schemeClr>
                </a:solidFill>
              </a:rPr>
              <a:t>                                              </a:t>
            </a:r>
            <a:endParaRPr lang="en-US" sz="6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16000" y="3616404"/>
            <a:ext cx="30708600" cy="110799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algn="ct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sz="7200" b="1" i="1" dirty="0">
                <a:solidFill>
                  <a:srgbClr val="1F497D"/>
                </a:solidFill>
                <a:latin typeface="Gill Sans Light"/>
                <a:cs typeface="Gill Sans Light"/>
              </a:rPr>
              <a:t>P</a:t>
            </a:r>
            <a:r>
              <a:rPr lang="en-US" sz="7200" b="1" i="1" dirty="0" smtClean="0">
                <a:solidFill>
                  <a:srgbClr val="1F497D"/>
                </a:solidFill>
                <a:latin typeface="Gill Sans Light"/>
                <a:cs typeface="Gill Sans Light"/>
              </a:rPr>
              <a:t>arallel Scripting Ecosystem for Science and Engineering Workflow</a:t>
            </a:r>
          </a:p>
        </p:txBody>
      </p:sp>
      <p:pic>
        <p:nvPicPr>
          <p:cNvPr id="241" name="Picture 240" descr="swift logo - blue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13" t="27835" r="10202" b="27576"/>
          <a:stretch/>
        </p:blipFill>
        <p:spPr>
          <a:xfrm>
            <a:off x="13106400" y="363013"/>
            <a:ext cx="7772400" cy="3446987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7602200" y="8534400"/>
            <a:ext cx="13631333" cy="10515600"/>
            <a:chOff x="17602200" y="8534400"/>
            <a:chExt cx="13631333" cy="10515600"/>
          </a:xfrm>
        </p:grpSpPr>
        <p:sp>
          <p:nvSpPr>
            <p:cNvPr id="3" name="Document 2"/>
            <p:cNvSpPr/>
            <p:nvPr/>
          </p:nvSpPr>
          <p:spPr>
            <a:xfrm>
              <a:off x="17602200" y="8534400"/>
              <a:ext cx="13631333" cy="10515600"/>
            </a:xfrm>
            <a:prstGeom prst="flowChartDocumen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3"/>
            <p:cNvSpPr>
              <a:spLocks noChangeArrowheads="1"/>
            </p:cNvSpPr>
            <p:nvPr/>
          </p:nvSpPr>
          <p:spPr bwMode="auto">
            <a:xfrm>
              <a:off x="17830799" y="8534400"/>
              <a:ext cx="13402733" cy="79734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foreach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raw,i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in 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rawFiles</a:t>
              </a: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 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{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   land[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i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] = </a:t>
              </a:r>
              <a:r>
                <a:rPr lang="en-US" sz="4400" b="1" dirty="0" err="1">
                  <a:solidFill>
                    <a:schemeClr val="accent3"/>
                  </a:solidFill>
                  <a:latin typeface="Courier"/>
                  <a:cs typeface="Courier"/>
                </a:rPr>
                <a:t>landUse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(raw,1);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   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colorFiles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[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i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] = </a:t>
              </a:r>
              <a:r>
                <a:rPr lang="en-US" sz="4400" b="1" dirty="0">
                  <a:solidFill>
                    <a:schemeClr val="accent5"/>
                  </a:solidFill>
                  <a:latin typeface="Courier"/>
                  <a:cs typeface="Courier"/>
                </a:rPr>
                <a:t>colorize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(raw);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}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topTiles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, 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topFiles</a:t>
              </a: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, 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topColors</a:t>
              </a: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) 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=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   </a:t>
              </a:r>
              <a:r>
                <a:rPr lang="en-US" sz="4400" b="1" dirty="0">
                  <a:solidFill>
                    <a:schemeClr val="accent6"/>
                  </a:solidFill>
                  <a:latin typeface="Courier"/>
                  <a:cs typeface="Courier"/>
                </a:rPr>
                <a:t>analyze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(land, 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landType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, 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nSelect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);</a:t>
              </a:r>
            </a:p>
            <a:p>
              <a:pPr>
                <a:lnSpc>
                  <a:spcPct val="120000"/>
                </a:lnSpc>
              </a:pPr>
              <a:endParaRPr lang="en-US" sz="1600" dirty="0">
                <a:solidFill>
                  <a:srgbClr val="000000"/>
                </a:solidFill>
                <a:latin typeface="Courier"/>
                <a:cs typeface="Courier"/>
              </a:endParaRPr>
            </a:p>
            <a:p>
              <a:pPr>
                <a:lnSpc>
                  <a:spcPct val="120000"/>
                </a:lnSpc>
              </a:pPr>
              <a:endParaRPr lang="en-US" sz="1600" dirty="0">
                <a:solidFill>
                  <a:srgbClr val="000000"/>
                </a:solidFill>
                <a:latin typeface="Courier"/>
                <a:cs typeface="Courier"/>
              </a:endParaRPr>
            </a:p>
            <a:p>
              <a:pPr>
                <a:lnSpc>
                  <a:spcPct val="120000"/>
                </a:lnSpc>
              </a:pP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gridMap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 = </a:t>
              </a:r>
              <a:r>
                <a:rPr lang="en-US" sz="4400" b="1" dirty="0">
                  <a:solidFill>
                    <a:schemeClr val="accent2"/>
                  </a:solidFill>
                  <a:latin typeface="Courier"/>
                  <a:cs typeface="Courier"/>
                </a:rPr>
                <a:t>mark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topTiles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);</a:t>
              </a:r>
            </a:p>
            <a:p>
              <a:pPr>
                <a:lnSpc>
                  <a:spcPct val="120000"/>
                </a:lnSpc>
              </a:pP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montage = </a:t>
              </a: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 </a:t>
              </a:r>
              <a:b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</a:br>
              <a:r>
                <a:rPr lang="en-US" sz="4400" dirty="0" smtClean="0">
                  <a:solidFill>
                    <a:srgbClr val="000000"/>
                  </a:solidFill>
                  <a:latin typeface="Courier"/>
                  <a:cs typeface="Courier"/>
                </a:rPr>
                <a:t>  </a:t>
              </a:r>
              <a:r>
                <a:rPr lang="en-US" sz="4400" b="1" dirty="0" smtClean="0">
                  <a:solidFill>
                    <a:schemeClr val="bg2">
                      <a:lumMod val="50000"/>
                    </a:schemeClr>
                  </a:solidFill>
                  <a:latin typeface="Courier"/>
                  <a:cs typeface="Courier"/>
                </a:rPr>
                <a:t>assemble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(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topFiles,</a:t>
              </a:r>
              <a:r>
                <a:rPr lang="en-US" sz="4400" dirty="0" err="1" smtClean="0">
                  <a:solidFill>
                    <a:srgbClr val="000000"/>
                  </a:solidFill>
                  <a:latin typeface="Courier"/>
                  <a:cs typeface="Courier"/>
                </a:rPr>
                <a:t>colorFiles</a:t>
              </a:r>
              <a:r>
                <a:rPr lang="en-US" sz="4400" dirty="0" err="1">
                  <a:solidFill>
                    <a:srgbClr val="000000"/>
                  </a:solidFill>
                  <a:latin typeface="Courier"/>
                  <a:cs typeface="Courier"/>
                </a:rPr>
                <a:t>,webDir</a:t>
              </a:r>
              <a:r>
                <a:rPr lang="en-US" sz="4400" dirty="0">
                  <a:solidFill>
                    <a:srgbClr val="000000"/>
                  </a:solidFill>
                  <a:latin typeface="Courier"/>
                  <a:cs typeface="Courier"/>
                </a:rPr>
                <a:t>);</a:t>
              </a:r>
            </a:p>
          </p:txBody>
        </p:sp>
      </p:grpSp>
      <p:pic>
        <p:nvPicPr>
          <p:cNvPr id="15" name="Picture 14" descr="arch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99" y="22264492"/>
            <a:ext cx="14376495" cy="8139308"/>
          </a:xfrm>
          <a:prstGeom prst="rect">
            <a:avLst/>
          </a:prstGeom>
        </p:spPr>
      </p:pic>
      <p:pic>
        <p:nvPicPr>
          <p:cNvPr id="224" name="Picture 223" descr="wfdetails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4248" y="11430000"/>
            <a:ext cx="12474277" cy="7626196"/>
          </a:xfrm>
          <a:prstGeom prst="rect">
            <a:avLst/>
          </a:prstGeom>
        </p:spPr>
      </p:pic>
      <p:sp>
        <p:nvSpPr>
          <p:cNvPr id="223" name="Rounded Rectangle 222"/>
          <p:cNvSpPr/>
          <p:nvPr/>
        </p:nvSpPr>
        <p:spPr>
          <a:xfrm>
            <a:off x="16473971" y="31872086"/>
            <a:ext cx="15825500" cy="10591803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swift-app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16367" y="33692367"/>
            <a:ext cx="13707533" cy="8751033"/>
          </a:xfrm>
          <a:prstGeom prst="rect">
            <a:avLst/>
          </a:prstGeom>
        </p:spPr>
      </p:pic>
      <p:sp>
        <p:nvSpPr>
          <p:cNvPr id="228" name="Rectangle 2"/>
          <p:cNvSpPr txBox="1">
            <a:spLocks noChangeArrowheads="1"/>
          </p:cNvSpPr>
          <p:nvPr/>
        </p:nvSpPr>
        <p:spPr bwMode="auto">
          <a:xfrm>
            <a:off x="17235971" y="32087252"/>
            <a:ext cx="13997562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6000" dirty="0" smtClean="0">
                <a:solidFill>
                  <a:srgbClr val="7F7F7F"/>
                </a:solidFill>
              </a:rPr>
              <a:t>Use </a:t>
            </a:r>
            <a:r>
              <a:rPr lang="en-US" sz="6000" i="1" dirty="0" smtClean="0">
                <a:solidFill>
                  <a:srgbClr val="7F7F7F"/>
                </a:solidFill>
              </a:rPr>
              <a:t>Swift</a:t>
            </a:r>
            <a:r>
              <a:rPr lang="en-US" sz="6000" dirty="0" smtClean="0">
                <a:solidFill>
                  <a:srgbClr val="7F7F7F"/>
                </a:solidFill>
              </a:rPr>
              <a:t> </a:t>
            </a:r>
            <a:r>
              <a:rPr lang="en-US" sz="6000" i="1" dirty="0" smtClean="0"/>
              <a:t>across diverse science domains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16473971" y="20040598"/>
            <a:ext cx="15834829" cy="11221888"/>
          </a:xfrm>
          <a:prstGeom prst="roundRect">
            <a:avLst>
              <a:gd name="adj" fmla="val 5173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32" name="Rectangle 2"/>
          <p:cNvSpPr txBox="1">
            <a:spLocks noChangeArrowheads="1"/>
          </p:cNvSpPr>
          <p:nvPr/>
        </p:nvSpPr>
        <p:spPr bwMode="auto">
          <a:xfrm>
            <a:off x="17235970" y="20289687"/>
            <a:ext cx="14539429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algn="ctr"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6000" b="1" i="1" dirty="0" smtClean="0"/>
              <a:t>Swift/E</a:t>
            </a:r>
            <a:r>
              <a:rPr lang="en-US" sz="6000" i="1" dirty="0" smtClean="0"/>
              <a:t>:</a:t>
            </a:r>
            <a:r>
              <a:rPr lang="en-US" sz="6000" i="1" dirty="0" smtClean="0"/>
              <a:t> An ecosystem for scientific workflow</a:t>
            </a:r>
            <a:endParaRPr lang="en-US" sz="6000" i="1" dirty="0" smtClean="0"/>
          </a:p>
        </p:txBody>
      </p:sp>
      <p:sp>
        <p:nvSpPr>
          <p:cNvPr id="33" name="Rectangle 2"/>
          <p:cNvSpPr txBox="1">
            <a:spLocks noChangeArrowheads="1"/>
          </p:cNvSpPr>
          <p:nvPr/>
        </p:nvSpPr>
        <p:spPr bwMode="auto">
          <a:xfrm>
            <a:off x="17326171" y="29337000"/>
            <a:ext cx="14935200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algn="ctr"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3600" b="1" i="1" dirty="0" smtClean="0"/>
              <a:t>Swift-E</a:t>
            </a:r>
            <a:r>
              <a:rPr lang="en-US" sz="3600" dirty="0">
                <a:solidFill>
                  <a:srgbClr val="7F7F7F"/>
                </a:solidFill>
              </a:rPr>
              <a:t> </a:t>
            </a:r>
            <a:r>
              <a:rPr lang="en-US" sz="3600" i="1" dirty="0" smtClean="0"/>
              <a:t>Integrates synergistic software elements to form a rich ecosystem for productive and collaborative workflow execution and sharing.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1259800" y="22860000"/>
            <a:ext cx="37338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Galaxy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26822400" y="22783800"/>
            <a:ext cx="37338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 smtClean="0">
                <a:solidFill>
                  <a:schemeClr val="tx1"/>
                </a:solidFill>
              </a:rPr>
              <a:t>Jupyter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17516367" y="23305892"/>
            <a:ext cx="2768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GitHub etc.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7478267" y="24841200"/>
            <a:ext cx="2768600" cy="1600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 smtClean="0">
              <a:solidFill>
                <a:schemeClr val="tx1"/>
              </a:solidFill>
            </a:endParaRP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Workflow</a:t>
            </a: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Net </a:t>
            </a:r>
            <a:r>
              <a:rPr lang="en-US" sz="2800" dirty="0" smtClean="0">
                <a:solidFill>
                  <a:schemeClr val="tx1"/>
                </a:solidFill>
              </a:rPr>
              <a:t>(</a:t>
            </a:r>
            <a:r>
              <a:rPr lang="en-US" sz="2800" b="1" dirty="0" smtClean="0">
                <a:solidFill>
                  <a:schemeClr val="tx1"/>
                </a:solidFill>
              </a:rPr>
              <a:t>SWAN</a:t>
            </a:r>
            <a:r>
              <a:rPr lang="en-US" sz="2800" dirty="0" smtClean="0">
                <a:solidFill>
                  <a:schemeClr val="tx1"/>
                </a:solidFill>
              </a:rPr>
              <a:t>)</a:t>
            </a:r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4079200" y="24612600"/>
            <a:ext cx="3733800" cy="2590800"/>
            <a:chOff x="24079200" y="24231600"/>
            <a:chExt cx="3733800" cy="2590800"/>
          </a:xfrm>
        </p:grpSpPr>
        <p:sp>
          <p:nvSpPr>
            <p:cNvPr id="38" name="Rounded Rectangle 37"/>
            <p:cNvSpPr/>
            <p:nvPr/>
          </p:nvSpPr>
          <p:spPr>
            <a:xfrm>
              <a:off x="24079200" y="24231600"/>
              <a:ext cx="3733800" cy="2590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 smtClean="0">
                  <a:solidFill>
                    <a:schemeClr val="tx1"/>
                  </a:solidFill>
                </a:rPr>
                <a:t>Swift Interpreters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4612600" y="24422100"/>
              <a:ext cx="762000" cy="6858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>
                  <a:solidFill>
                    <a:schemeClr val="tx1"/>
                  </a:solidFill>
                </a:rPr>
                <a:t>Py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ounded Rectangle 39"/>
            <p:cNvSpPr/>
            <p:nvPr/>
          </p:nvSpPr>
          <p:spPr>
            <a:xfrm>
              <a:off x="25527000" y="24422100"/>
              <a:ext cx="762000" cy="6858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R</a:t>
              </a:r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26479500" y="24422100"/>
              <a:ext cx="762000" cy="6858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s-IS" sz="2800" dirty="0" smtClean="0">
                  <a:solidFill>
                    <a:schemeClr val="tx1"/>
                  </a:solidFill>
                </a:rPr>
                <a:t>…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24460200" y="25908000"/>
              <a:ext cx="3048000" cy="8255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Resource &amp; IO Drivers</a:t>
              </a:r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sp>
        <p:nvSpPr>
          <p:cNvPr id="44" name="Rounded Rectangle 43"/>
          <p:cNvSpPr/>
          <p:nvPr/>
        </p:nvSpPr>
        <p:spPr>
          <a:xfrm>
            <a:off x="21259800" y="27770638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Clouds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3279100" y="27770638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HPC &amp; SC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25298400" y="27770638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Multicore &amp; GPU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27355800" y="27770638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Globus</a:t>
            </a:r>
          </a:p>
          <a:p>
            <a:pPr algn="ctr"/>
            <a:r>
              <a:rPr lang="en-US" sz="3200" dirty="0" err="1" smtClean="0">
                <a:solidFill>
                  <a:schemeClr val="tx1"/>
                </a:solidFill>
              </a:rPr>
              <a:t>SaaS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29471300" y="27801692"/>
            <a:ext cx="1752600" cy="12305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</a:rPr>
              <a:t>GridFTP</a:t>
            </a:r>
            <a:endParaRPr lang="en-US" sz="3200" dirty="0">
              <a:solidFill>
                <a:schemeClr val="tx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7478267" y="26746200"/>
            <a:ext cx="2777371" cy="2501900"/>
            <a:chOff x="29471299" y="24003000"/>
            <a:chExt cx="2777371" cy="2501900"/>
          </a:xfrm>
        </p:grpSpPr>
        <p:sp>
          <p:nvSpPr>
            <p:cNvPr id="49" name="Rounded Rectangle 48"/>
            <p:cNvSpPr/>
            <p:nvPr/>
          </p:nvSpPr>
          <p:spPr>
            <a:xfrm>
              <a:off x="29471299" y="24003000"/>
              <a:ext cx="2777371" cy="25019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 smtClean="0">
                <a:solidFill>
                  <a:schemeClr val="tx1"/>
                </a:solidFill>
              </a:endParaRPr>
            </a:p>
            <a:p>
              <a:pPr algn="ctr"/>
              <a:endParaRPr lang="en-US" sz="3600" dirty="0">
                <a:solidFill>
                  <a:schemeClr val="tx1"/>
                </a:solidFill>
              </a:endParaRPr>
            </a:p>
            <a:p>
              <a:pPr algn="ctr"/>
              <a:endParaRPr lang="en-US" sz="36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sz="3600" dirty="0" smtClean="0">
                  <a:solidFill>
                    <a:schemeClr val="tx1"/>
                  </a:solidFill>
                </a:rPr>
                <a:t>Provenance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51" name="Can 50"/>
            <p:cNvSpPr/>
            <p:nvPr/>
          </p:nvSpPr>
          <p:spPr>
            <a:xfrm>
              <a:off x="30128632" y="24745950"/>
              <a:ext cx="1524000" cy="80010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err="1" smtClean="0">
                  <a:solidFill>
                    <a:srgbClr val="000000"/>
                  </a:solidFill>
                </a:rPr>
                <a:t>json</a:t>
              </a:r>
              <a:endParaRPr lang="en-US" sz="3200" dirty="0">
                <a:solidFill>
                  <a:srgbClr val="000000"/>
                </a:solidFill>
              </a:endParaRPr>
            </a:p>
          </p:txBody>
        </p:sp>
        <p:sp>
          <p:nvSpPr>
            <p:cNvPr id="10" name="Can 9"/>
            <p:cNvSpPr/>
            <p:nvPr/>
          </p:nvSpPr>
          <p:spPr>
            <a:xfrm>
              <a:off x="30128632" y="24193500"/>
              <a:ext cx="1524000" cy="800100"/>
            </a:xfrm>
            <a:prstGeom prst="can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rgbClr val="000000"/>
                  </a:solidFill>
                </a:rPr>
                <a:t>SQL</a:t>
              </a:r>
              <a:endParaRPr lang="en-US" sz="3200" dirty="0">
                <a:solidFill>
                  <a:srgbClr val="000000"/>
                </a:solidFill>
              </a:endParaRPr>
            </a:p>
          </p:txBody>
        </p:sp>
      </p:grpSp>
      <p:sp>
        <p:nvSpPr>
          <p:cNvPr id="53" name="Rectangle 2"/>
          <p:cNvSpPr txBox="1">
            <a:spLocks noChangeArrowheads="1"/>
          </p:cNvSpPr>
          <p:nvPr/>
        </p:nvSpPr>
        <p:spPr bwMode="auto">
          <a:xfrm>
            <a:off x="0" y="4572000"/>
            <a:ext cx="32918400" cy="167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prstTxWarp prst="textNoShape">
              <a:avLst/>
            </a:prstTxWarp>
          </a:bodyPr>
          <a:lstStyle/>
          <a:p>
            <a:pPr algn="ctr" defTabSz="457200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000" i="1" dirty="0" smtClean="0"/>
              <a:t>University of Chicago (Y. </a:t>
            </a:r>
            <a:r>
              <a:rPr lang="en-US" sz="4000" i="1" dirty="0" err="1"/>
              <a:t>B</a:t>
            </a:r>
            <a:r>
              <a:rPr lang="en-US" sz="4000" i="1" dirty="0" err="1" smtClean="0"/>
              <a:t>abuji</a:t>
            </a:r>
            <a:r>
              <a:rPr lang="en-US" sz="4000" i="1" dirty="0" smtClean="0"/>
              <a:t>, A. </a:t>
            </a:r>
            <a:r>
              <a:rPr lang="en-US" sz="4000" i="1" dirty="0" err="1" smtClean="0"/>
              <a:t>Brizius</a:t>
            </a:r>
            <a:r>
              <a:rPr lang="en-US" sz="4000" i="1" dirty="0" smtClean="0"/>
              <a:t>, R. </a:t>
            </a:r>
            <a:r>
              <a:rPr lang="en-US" sz="4000" i="1" dirty="0" err="1" smtClean="0"/>
              <a:t>Madduri</a:t>
            </a:r>
            <a:r>
              <a:rPr lang="en-US" sz="4000" i="1" dirty="0" smtClean="0"/>
              <a:t>, </a:t>
            </a:r>
            <a:r>
              <a:rPr lang="en-US" sz="4000" b="1" i="1" dirty="0" smtClean="0"/>
              <a:t>M. Wilde</a:t>
            </a:r>
            <a:r>
              <a:rPr lang="en-US" sz="4000" i="1" dirty="0" smtClean="0"/>
              <a:t>, J. Wozniak), Arizona State (</a:t>
            </a:r>
            <a:r>
              <a:rPr lang="en-US" sz="4000" b="1" i="1" dirty="0" smtClean="0"/>
              <a:t>G. Lindberg</a:t>
            </a:r>
            <a:r>
              <a:rPr lang="en-US" sz="4000" i="1" dirty="0" smtClean="0"/>
              <a:t>), Colorado State (</a:t>
            </a:r>
            <a:r>
              <a:rPr lang="en-US" sz="4000" b="1" i="1" dirty="0" smtClean="0"/>
              <a:t>M. </a:t>
            </a:r>
            <a:r>
              <a:rPr lang="en-US" sz="4000" b="1" i="1" dirty="0" err="1" smtClean="0"/>
              <a:t>McCullagh</a:t>
            </a:r>
            <a:r>
              <a:rPr lang="en-US" sz="4000" i="1" dirty="0" smtClean="0"/>
              <a:t>),</a:t>
            </a:r>
            <a:br>
              <a:rPr lang="en-US" sz="4000" i="1" dirty="0" smtClean="0"/>
            </a:br>
            <a:r>
              <a:rPr lang="en-US" sz="4000" i="1" dirty="0" smtClean="0"/>
              <a:t>University of Illinois (D. Katz), College of New Jersey (</a:t>
            </a:r>
            <a:r>
              <a:rPr lang="en-US" sz="4000" b="1" i="1" dirty="0" smtClean="0"/>
              <a:t>J. Baker</a:t>
            </a:r>
            <a:r>
              <a:rPr lang="en-US" sz="4000" i="1" dirty="0" smtClean="0"/>
              <a:t>), Notre Dame (</a:t>
            </a:r>
            <a:r>
              <a:rPr lang="en-US" sz="4000" b="1" i="1" dirty="0" smtClean="0"/>
              <a:t>M. Wayne</a:t>
            </a:r>
            <a:r>
              <a:rPr lang="en-US" sz="4000" i="1" dirty="0" smtClean="0"/>
              <a:t>), University of Tamp (</a:t>
            </a:r>
            <a:r>
              <a:rPr lang="en-US" sz="4000" b="1" i="1" dirty="0" smtClean="0"/>
              <a:t>S. </a:t>
            </a:r>
            <a:r>
              <a:rPr lang="en-US" sz="4000" b="1" i="1" dirty="0" err="1" smtClean="0"/>
              <a:t>Sode</a:t>
            </a:r>
            <a:r>
              <a:rPr lang="en-US" sz="4000" i="1" dirty="0" smtClean="0"/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4994</TotalTime>
  <Words>218</Words>
  <Application>Microsoft Macintosh PowerPoint</Application>
  <PresentationFormat>Custom</PresentationFormat>
  <Paragraphs>61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Courier</vt:lpstr>
      <vt:lpstr>Gill Sans Light</vt:lpstr>
      <vt:lpstr>Arial</vt:lpstr>
      <vt:lpstr>Office Theme</vt:lpstr>
      <vt:lpstr>PowerPoint Presentation</vt:lpstr>
    </vt:vector>
  </TitlesOfParts>
  <Company>Argonne National Laboratory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Michael Wilde</dc:creator>
  <cp:lastModifiedBy>Daniel S Katz</cp:lastModifiedBy>
  <cp:revision>108</cp:revision>
  <cp:lastPrinted>2015-02-16T04:30:51Z</cp:lastPrinted>
  <dcterms:created xsi:type="dcterms:W3CDTF">2013-01-15T20:44:07Z</dcterms:created>
  <dcterms:modified xsi:type="dcterms:W3CDTF">2017-02-03T18:36:02Z</dcterms:modified>
</cp:coreProperties>
</file>